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4E18-9C5E-4B34-9DDF-951F08D07486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E7992-A29C-4357-8F33-C7186EEFF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Коллоидты химия және биосфераның экологиялық мәселелері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Көмір шахталарында</a:t>
            </a:r>
            <a:r>
              <a:rPr lang="ru-RU" dirty="0" smtClean="0"/>
              <a:t> </a:t>
            </a:r>
            <a:r>
              <a:rPr lang="ru-RU" dirty="0" err="1" smtClean="0"/>
              <a:t>шаң түзілуін болдырмау</a:t>
            </a:r>
            <a:r>
              <a:rPr lang="ru-RU" dirty="0" smtClean="0"/>
              <a:t> </a:t>
            </a:r>
            <a:r>
              <a:rPr lang="ru-RU" dirty="0" err="1" smtClean="0"/>
              <a:t>үшін ионды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және анионды</a:t>
            </a:r>
            <a:r>
              <a:rPr lang="ru-RU" dirty="0" smtClean="0"/>
              <a:t> </a:t>
            </a:r>
            <a:r>
              <a:rPr lang="ru-RU" dirty="0" err="1" smtClean="0"/>
              <a:t>заттардың ерітінділерін</a:t>
            </a:r>
            <a:r>
              <a:rPr lang="ru-RU" dirty="0" smtClean="0"/>
              <a:t> </a:t>
            </a:r>
            <a:r>
              <a:rPr lang="ru-RU" dirty="0" err="1" smtClean="0"/>
              <a:t>қолдану ұсынылады.</a:t>
            </a:r>
            <a:r>
              <a:rPr lang="ru-RU" dirty="0" smtClean="0"/>
              <a:t> </a:t>
            </a:r>
            <a:r>
              <a:rPr lang="ru-RU" dirty="0" err="1" smtClean="0"/>
              <a:t>Шаңның пайда</a:t>
            </a:r>
            <a:r>
              <a:rPr lang="ru-RU" dirty="0" smtClean="0"/>
              <a:t> </a:t>
            </a:r>
            <a:r>
              <a:rPr lang="ru-RU" dirty="0" err="1" smtClean="0"/>
              <a:t>болуын</a:t>
            </a:r>
            <a:r>
              <a:rPr lang="ru-RU" dirty="0" smtClean="0"/>
              <a:t> </a:t>
            </a:r>
            <a:r>
              <a:rPr lang="ru-RU" dirty="0" err="1" smtClean="0"/>
              <a:t>болдырмау</a:t>
            </a:r>
            <a:r>
              <a:rPr lang="ru-RU" dirty="0" smtClean="0"/>
              <a:t> </a:t>
            </a:r>
            <a:r>
              <a:rPr lang="ru-RU" dirty="0" err="1" smtClean="0"/>
              <a:t>үшін көмірді суландыру</a:t>
            </a:r>
            <a:r>
              <a:rPr lang="ru-RU" dirty="0" smtClean="0"/>
              <a:t> тек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ерітінділермен</a:t>
            </a:r>
            <a:r>
              <a:rPr lang="ru-RU" dirty="0" smtClean="0"/>
              <a:t> </a:t>
            </a:r>
            <a:r>
              <a:rPr lang="ru-RU" dirty="0" err="1" smtClean="0"/>
              <a:t>ғана емес</a:t>
            </a:r>
            <a:r>
              <a:rPr lang="ru-RU" dirty="0" smtClean="0"/>
              <a:t>, </a:t>
            </a:r>
            <a:r>
              <a:rPr lang="ru-RU" dirty="0" err="1" smtClean="0"/>
              <a:t>көбікпен </a:t>
            </a:r>
            <a:r>
              <a:rPr lang="ru-RU" dirty="0" smtClean="0"/>
              <a:t>де </a:t>
            </a:r>
            <a:r>
              <a:rPr lang="ru-RU" dirty="0" err="1" smtClean="0"/>
              <a:t>мүмкін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жағдайларда полимерлердің сулы</a:t>
            </a:r>
            <a:r>
              <a:rPr lang="ru-RU" dirty="0" smtClean="0"/>
              <a:t> </a:t>
            </a:r>
            <a:r>
              <a:rPr lang="ru-RU" dirty="0" err="1" smtClean="0"/>
              <a:t>ерітінділерін</a:t>
            </a:r>
            <a:r>
              <a:rPr lang="ru-RU" dirty="0" smtClean="0"/>
              <a:t>, </a:t>
            </a:r>
            <a:r>
              <a:rPr lang="ru-RU" dirty="0" err="1" smtClean="0"/>
              <a:t>мысалы</a:t>
            </a:r>
            <a:r>
              <a:rPr lang="ru-RU" dirty="0" smtClean="0"/>
              <a:t>, полиэтилен </a:t>
            </a:r>
            <a:r>
              <a:rPr lang="ru-RU" dirty="0" err="1" smtClean="0"/>
              <a:t>оксидін</a:t>
            </a:r>
            <a:r>
              <a:rPr lang="ru-RU" dirty="0" smtClean="0"/>
              <a:t> </a:t>
            </a:r>
            <a:r>
              <a:rPr lang="ru-RU" dirty="0" err="1" smtClean="0"/>
              <a:t>шаңды </a:t>
            </a:r>
            <a:r>
              <a:rPr lang="ru-RU" dirty="0" smtClean="0"/>
              <a:t>басу </a:t>
            </a:r>
            <a:r>
              <a:rPr lang="ru-RU" dirty="0" err="1" smtClean="0"/>
              <a:t>және шаң жинау</a:t>
            </a:r>
            <a:r>
              <a:rPr lang="ru-RU" dirty="0" smtClean="0"/>
              <a:t> </a:t>
            </a:r>
            <a:r>
              <a:rPr lang="ru-RU" dirty="0" err="1" smtClean="0"/>
              <a:t>үшін қолдану ұсынылады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шаң бөлшектері бетінің гидрофильділігін</a:t>
            </a:r>
            <a:r>
              <a:rPr lang="ru-RU" dirty="0" smtClean="0"/>
              <a:t> </a:t>
            </a:r>
            <a:r>
              <a:rPr lang="ru-RU" dirty="0" err="1" smtClean="0"/>
              <a:t>арттырады</a:t>
            </a:r>
            <a:r>
              <a:rPr lang="ru-RU" dirty="0" smtClean="0"/>
              <a:t> </a:t>
            </a:r>
            <a:r>
              <a:rPr lang="ru-RU" dirty="0" err="1" smtClean="0"/>
              <a:t>және олардың сумен</a:t>
            </a:r>
            <a:r>
              <a:rPr lang="ru-RU" dirty="0" smtClean="0"/>
              <a:t> </a:t>
            </a:r>
            <a:r>
              <a:rPr lang="ru-RU" dirty="0" err="1" smtClean="0"/>
              <a:t>сулануын</a:t>
            </a:r>
            <a:r>
              <a:rPr lang="ru-RU" dirty="0" smtClean="0"/>
              <a:t> </a:t>
            </a:r>
            <a:r>
              <a:rPr lang="ru-RU" dirty="0" err="1" smtClean="0"/>
              <a:t>жақсартады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Көмір қабаттары </a:t>
            </a:r>
            <a:r>
              <a:rPr lang="ru-RU" dirty="0" smtClean="0"/>
              <a:t>мен </a:t>
            </a:r>
            <a:r>
              <a:rPr lang="ru-RU" dirty="0" err="1" smtClean="0"/>
              <a:t>бантиктердің дамуы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шахтада</a:t>
            </a:r>
            <a:r>
              <a:rPr lang="ru-RU" dirty="0" smtClean="0"/>
              <a:t> </a:t>
            </a:r>
            <a:r>
              <a:rPr lang="ru-RU" dirty="0" err="1" smtClean="0"/>
              <a:t>жұмыс істейтін</a:t>
            </a:r>
            <a:r>
              <a:rPr lang="ru-RU" dirty="0" smtClean="0"/>
              <a:t> </a:t>
            </a:r>
            <a:r>
              <a:rPr lang="ru-RU" dirty="0" err="1" smtClean="0"/>
              <a:t>адамдардың денсаулығына түзетілмейтін зиян</a:t>
            </a:r>
            <a:r>
              <a:rPr lang="ru-RU" dirty="0" smtClean="0"/>
              <a:t> </a:t>
            </a:r>
            <a:r>
              <a:rPr lang="ru-RU" dirty="0" err="1" smtClean="0"/>
              <a:t>келтіретін</a:t>
            </a:r>
            <a:r>
              <a:rPr lang="ru-RU" dirty="0" smtClean="0"/>
              <a:t> мол </a:t>
            </a:r>
            <a:r>
              <a:rPr lang="ru-RU" dirty="0" err="1" smtClean="0"/>
              <a:t>шаң 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Шаңның пайда</a:t>
            </a:r>
            <a:r>
              <a:rPr lang="ru-RU" dirty="0" smtClean="0"/>
              <a:t> </a:t>
            </a:r>
            <a:r>
              <a:rPr lang="ru-RU" dirty="0" err="1" smtClean="0"/>
              <a:t>болуын</a:t>
            </a:r>
            <a:r>
              <a:rPr lang="ru-RU" dirty="0" smtClean="0"/>
              <a:t> </a:t>
            </a:r>
            <a:r>
              <a:rPr lang="ru-RU" dirty="0" err="1" smtClean="0"/>
              <a:t>болдырмаудың бір</a:t>
            </a:r>
            <a:r>
              <a:rPr lang="ru-RU" dirty="0" smtClean="0"/>
              <a:t> </a:t>
            </a:r>
            <a:r>
              <a:rPr lang="ru-RU" dirty="0" err="1" smtClean="0"/>
              <a:t>әдісі </a:t>
            </a:r>
            <a:r>
              <a:rPr lang="ru-RU" dirty="0" smtClean="0"/>
              <a:t>- </a:t>
            </a:r>
            <a:r>
              <a:rPr lang="ru-RU" dirty="0" err="1" smtClean="0"/>
              <a:t>көбік экрандарын</a:t>
            </a:r>
            <a:r>
              <a:rPr lang="ru-RU" dirty="0" smtClean="0"/>
              <a:t> </a:t>
            </a:r>
            <a:r>
              <a:rPr lang="ru-RU" dirty="0" err="1" smtClean="0"/>
              <a:t>жасау</a:t>
            </a:r>
            <a:r>
              <a:rPr lang="ru-RU" dirty="0" smtClean="0"/>
              <a:t>. </a:t>
            </a:r>
            <a:r>
              <a:rPr lang="ru-RU" dirty="0" err="1" smtClean="0"/>
              <a:t>Бұл әдіс шаңның пайда</a:t>
            </a:r>
            <a:r>
              <a:rPr lang="ru-RU" dirty="0" smtClean="0"/>
              <a:t> </a:t>
            </a:r>
            <a:r>
              <a:rPr lang="ru-RU" dirty="0" err="1" smtClean="0"/>
              <a:t>болуын</a:t>
            </a:r>
            <a:r>
              <a:rPr lang="ru-RU" dirty="0" smtClean="0"/>
              <a:t> 90% </a:t>
            </a:r>
            <a:r>
              <a:rPr lang="ru-RU" dirty="0" err="1" smtClean="0"/>
              <a:t>азайтуға мүмкіндік береді</a:t>
            </a:r>
            <a:r>
              <a:rPr lang="ru-RU" dirty="0" smtClean="0"/>
              <a:t>. </a:t>
            </a:r>
            <a:r>
              <a:rPr lang="ru-RU" dirty="0" err="1" smtClean="0"/>
              <a:t>Көбіктендіргіш </a:t>
            </a:r>
            <a:r>
              <a:rPr lang="ru-RU" dirty="0" smtClean="0"/>
              <a:t>агент </a:t>
            </a:r>
            <a:r>
              <a:rPr lang="ru-RU" dirty="0" err="1" smtClean="0"/>
              <a:t>бөлшектер материалының әр түрлі сипаттағы шаңды аэрозольдің әсеріне төзімді көбік жасауы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Көбіктендіргішті тұтынуды азайту</a:t>
            </a:r>
            <a:r>
              <a:rPr lang="ru-RU" dirty="0" smtClean="0"/>
              <a:t> </a:t>
            </a:r>
            <a:r>
              <a:rPr lang="ru-RU" dirty="0" err="1" smtClean="0"/>
              <a:t>үшін арнайы</a:t>
            </a:r>
            <a:r>
              <a:rPr lang="ru-RU" dirty="0" smtClean="0"/>
              <a:t> </a:t>
            </a:r>
            <a:r>
              <a:rPr lang="ru-RU" dirty="0" err="1" smtClean="0"/>
              <a:t>көбік генераторлары</a:t>
            </a:r>
            <a:r>
              <a:rPr lang="ru-RU" dirty="0" smtClean="0"/>
              <a:t> </a:t>
            </a:r>
            <a:r>
              <a:rPr lang="ru-RU" dirty="0" err="1" smtClean="0"/>
              <a:t>қолданылады, олар</a:t>
            </a:r>
            <a:r>
              <a:rPr lang="ru-RU" dirty="0" smtClean="0"/>
              <a:t>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заттардың төмен концентрациясында</a:t>
            </a:r>
            <a:r>
              <a:rPr lang="ru-RU" dirty="0" smtClean="0"/>
              <a:t> </a:t>
            </a:r>
            <a:r>
              <a:rPr lang="ru-RU" dirty="0" err="1" smtClean="0"/>
              <a:t>көбік алуға мүмкіндік береді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Адамдарды</a:t>
            </a:r>
            <a:r>
              <a:rPr lang="ru-RU" dirty="0" smtClean="0"/>
              <a:t> </a:t>
            </a:r>
            <a:r>
              <a:rPr lang="ru-RU" dirty="0" err="1" smtClean="0"/>
              <a:t>зиянды</a:t>
            </a:r>
            <a:r>
              <a:rPr lang="ru-RU" dirty="0" smtClean="0"/>
              <a:t> </a:t>
            </a:r>
            <a:r>
              <a:rPr lang="ru-RU" dirty="0" err="1" smtClean="0"/>
              <a:t>заттардан</a:t>
            </a:r>
            <a:r>
              <a:rPr lang="ru-RU" dirty="0" smtClean="0"/>
              <a:t> </a:t>
            </a:r>
            <a:r>
              <a:rPr lang="ru-RU" dirty="0" err="1" smtClean="0"/>
              <a:t>респираторлық қорғау көбінесе активтендірілген</a:t>
            </a:r>
            <a:r>
              <a:rPr lang="ru-RU" dirty="0" smtClean="0"/>
              <a:t> </a:t>
            </a:r>
            <a:r>
              <a:rPr lang="ru-RU" dirty="0" err="1" smtClean="0"/>
              <a:t>көмір ретінде</a:t>
            </a:r>
            <a:r>
              <a:rPr lang="ru-RU" dirty="0" smtClean="0"/>
              <a:t> </a:t>
            </a:r>
            <a:r>
              <a:rPr lang="ru-RU" dirty="0" err="1" smtClean="0"/>
              <a:t>қолданылатын арнайы</a:t>
            </a:r>
            <a:r>
              <a:rPr lang="ru-RU" dirty="0" smtClean="0"/>
              <a:t> </a:t>
            </a:r>
            <a:r>
              <a:rPr lang="ru-RU" dirty="0" err="1" smtClean="0"/>
              <a:t>таңдалған адсорбенттегі</a:t>
            </a:r>
            <a:r>
              <a:rPr lang="ru-RU" dirty="0" smtClean="0"/>
              <a:t> газ </a:t>
            </a:r>
            <a:r>
              <a:rPr lang="ru-RU" dirty="0" err="1" smtClean="0"/>
              <a:t>тәрізді заттарды</a:t>
            </a:r>
            <a:r>
              <a:rPr lang="ru-RU" dirty="0" smtClean="0"/>
              <a:t> </a:t>
            </a:r>
            <a:r>
              <a:rPr lang="ru-RU" dirty="0" err="1" smtClean="0"/>
              <a:t>адсорбциялауға негізделген</a:t>
            </a:r>
            <a:r>
              <a:rPr lang="ru-RU" dirty="0" smtClean="0"/>
              <a:t> </a:t>
            </a:r>
            <a:r>
              <a:rPr lang="ru-RU" dirty="0" err="1" smtClean="0"/>
              <a:t>құрылғылардың көмегімен жүзеге асырылады</a:t>
            </a:r>
            <a:r>
              <a:rPr lang="ru-RU" dirty="0" smtClean="0"/>
              <a:t>. </a:t>
            </a:r>
            <a:r>
              <a:rPr lang="ru-RU" dirty="0" err="1" smtClean="0"/>
              <a:t>Мұндай құрылғылардың әдеттегі өкілі </a:t>
            </a:r>
            <a:r>
              <a:rPr lang="ru-RU" dirty="0" smtClean="0"/>
              <a:t>- </a:t>
            </a:r>
            <a:r>
              <a:rPr lang="ru-RU" dirty="0" err="1" smtClean="0"/>
              <a:t>бұл </a:t>
            </a:r>
            <a:r>
              <a:rPr lang="ru-RU" dirty="0" smtClean="0"/>
              <a:t>газ </a:t>
            </a:r>
            <a:r>
              <a:rPr lang="ru-RU" dirty="0" err="1" smtClean="0"/>
              <a:t>маскасы</a:t>
            </a:r>
            <a:r>
              <a:rPr lang="ru-RU" dirty="0" smtClean="0"/>
              <a:t>. </a:t>
            </a:r>
            <a:r>
              <a:rPr lang="ru-RU" dirty="0" err="1" smtClean="0"/>
              <a:t>Респираторлар</a:t>
            </a:r>
            <a:r>
              <a:rPr lang="ru-RU" dirty="0" smtClean="0"/>
              <a:t> </a:t>
            </a:r>
            <a:r>
              <a:rPr lang="ru-RU" dirty="0" err="1" smtClean="0"/>
              <a:t>ластанған ауаны</a:t>
            </a:r>
            <a:r>
              <a:rPr lang="ru-RU" dirty="0" smtClean="0"/>
              <a:t> </a:t>
            </a:r>
            <a:r>
              <a:rPr lang="ru-RU" dirty="0" err="1" smtClean="0"/>
              <a:t>сүзгілейтін шаңнан қорғау үшін пайдаланылады</a:t>
            </a:r>
            <a:r>
              <a:rPr lang="ru-RU" dirty="0" smtClean="0"/>
              <a:t>, </a:t>
            </a:r>
            <a:r>
              <a:rPr lang="ru-RU" dirty="0" err="1" smtClean="0"/>
              <a:t>бөлшектердің гетеро-адаптациясы</a:t>
            </a:r>
            <a:r>
              <a:rPr lang="ru-RU" dirty="0" smtClean="0"/>
              <a:t> </a:t>
            </a:r>
            <a:r>
              <a:rPr lang="ru-RU" dirty="0" err="1" smtClean="0"/>
              <a:t>нәтижесінде шаң тәрізді ластануды</a:t>
            </a:r>
            <a:r>
              <a:rPr lang="ru-RU" dirty="0" smtClean="0"/>
              <a:t>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тастайды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Адам </a:t>
            </a:r>
            <a:r>
              <a:rPr lang="ru-RU" dirty="0" err="1" smtClean="0"/>
              <a:t>өмір сүретін ауаның ластануымен</a:t>
            </a:r>
            <a:r>
              <a:rPr lang="ru-RU" dirty="0" smtClean="0"/>
              <a:t> </a:t>
            </a:r>
            <a:r>
              <a:rPr lang="ru-RU" dirty="0" err="1" smtClean="0"/>
              <a:t>күресудің негізгі</a:t>
            </a:r>
            <a:r>
              <a:rPr lang="ru-RU" dirty="0" smtClean="0"/>
              <a:t> </a:t>
            </a:r>
            <a:r>
              <a:rPr lang="ru-RU" dirty="0" err="1" smtClean="0"/>
              <a:t>процестері</a:t>
            </a:r>
            <a:r>
              <a:rPr lang="ru-RU" dirty="0" smtClean="0"/>
              <a:t> мен </a:t>
            </a:r>
            <a:r>
              <a:rPr lang="ru-RU" dirty="0" err="1" smtClean="0"/>
              <a:t>құбылыстары коллоидтық </a:t>
            </a:r>
            <a:r>
              <a:rPr lang="ru-RU" dirty="0" smtClean="0"/>
              <a:t>химия </a:t>
            </a:r>
            <a:r>
              <a:rPr lang="ru-RU" dirty="0" err="1" smtClean="0"/>
              <a:t>толығымен жүзеге асыралады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Ð­ÐºÐ¾Ð»Ð¾Ð³Ð¸ÑÐµÑÐºÐ¾Ðµ Ð¾Ð±ÑÐ°Ð·Ð¾Ð²Ð°Ð½Ð¸Ðµ Ð² Ð¡Ð¨Ð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663923" cy="5053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ÐÐ¸Ð¾ÑÑÐµÑÐ°Ð½ÑÒ£ ÒÒ±ÑÐ»ÑÐ¼Ñ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7883139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cf2.ppt-online.org/files2/slide/z/ZjHXKF38pP50ERsi1eOVLdzfcuvk49yDnYATJNr6S/slid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905" y="404664"/>
            <a:ext cx="8185535" cy="6131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0" y="332656"/>
            <a:ext cx="4834880" cy="579350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Биосфера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айтқанда</a:t>
            </a:r>
            <a:r>
              <a:rPr lang="ru-RU" dirty="0" smtClean="0"/>
              <a:t>, </a:t>
            </a:r>
            <a:r>
              <a:rPr lang="ru-RU" dirty="0" err="1" smtClean="0"/>
              <a:t>бұл </a:t>
            </a:r>
            <a:r>
              <a:rPr lang="ru-RU" dirty="0" err="1" smtClean="0"/>
              <a:t>терминмен</a:t>
            </a:r>
            <a:r>
              <a:rPr lang="ru-RU" dirty="0" smtClean="0"/>
              <a:t> </a:t>
            </a:r>
            <a:r>
              <a:rPr lang="ru-RU" dirty="0" err="1" smtClean="0"/>
              <a:t>өсімдіктер әлемін </a:t>
            </a:r>
            <a:r>
              <a:rPr lang="ru-RU" dirty="0" smtClean="0"/>
              <a:t>де, </a:t>
            </a:r>
            <a:r>
              <a:rPr lang="ru-RU" dirty="0" err="1" smtClean="0"/>
              <a:t>жоғары және төменгі өсімдіктерді </a:t>
            </a:r>
            <a:r>
              <a:rPr lang="ru-RU" dirty="0" smtClean="0"/>
              <a:t>де, </a:t>
            </a:r>
            <a:r>
              <a:rPr lang="ru-RU" dirty="0" err="1" smtClean="0"/>
              <a:t>жануарлар</a:t>
            </a:r>
            <a:r>
              <a:rPr lang="ru-RU" dirty="0" smtClean="0"/>
              <a:t> </a:t>
            </a:r>
            <a:r>
              <a:rPr lang="ru-RU" dirty="0" err="1" smtClean="0"/>
              <a:t>әлемін </a:t>
            </a:r>
            <a:r>
              <a:rPr lang="ru-RU" dirty="0" smtClean="0"/>
              <a:t>де, </a:t>
            </a:r>
            <a:r>
              <a:rPr lang="ru-RU" dirty="0" err="1" smtClean="0"/>
              <a:t>адамзатты</a:t>
            </a:r>
            <a:r>
              <a:rPr lang="ru-RU" dirty="0" smtClean="0"/>
              <a:t> да </a:t>
            </a:r>
            <a:r>
              <a:rPr lang="ru-RU" dirty="0" err="1" smtClean="0"/>
              <a:t>білдіреді</a:t>
            </a:r>
            <a:r>
              <a:rPr lang="ru-RU" dirty="0" smtClean="0"/>
              <a:t>. </a:t>
            </a:r>
            <a:r>
              <a:rPr lang="ru-RU" dirty="0" err="1" smtClean="0"/>
              <a:t>Адамзаттың «ақылды</a:t>
            </a:r>
            <a:r>
              <a:rPr lang="ru-RU" dirty="0" err="1" smtClean="0"/>
              <a:t>» деп</a:t>
            </a:r>
            <a:r>
              <a:rPr lang="ru-RU" dirty="0" smtClean="0"/>
              <a:t> </a:t>
            </a:r>
            <a:r>
              <a:rPr lang="ru-RU" dirty="0" err="1" smtClean="0"/>
              <a:t>аталатын</a:t>
            </a:r>
            <a:r>
              <a:rPr lang="ru-RU" dirty="0" smtClean="0"/>
              <a:t> </a:t>
            </a:r>
            <a:r>
              <a:rPr lang="ru-RU" dirty="0" err="1" smtClean="0"/>
              <a:t>іс-әрекеттері </a:t>
            </a:r>
            <a:r>
              <a:rPr lang="ru-RU" dirty="0" err="1" smtClean="0"/>
              <a:t>барлық </a:t>
            </a:r>
            <a:r>
              <a:rPr lang="ru-RU" dirty="0" err="1" smtClean="0"/>
              <a:t>тірі</a:t>
            </a:r>
            <a:r>
              <a:rPr lang="ru-RU" dirty="0" smtClean="0"/>
              <a:t> </a:t>
            </a:r>
            <a:r>
              <a:rPr lang="ru-RU" dirty="0" err="1" smtClean="0"/>
              <a:t>жандардың </a:t>
            </a:r>
            <a:r>
              <a:rPr lang="ru-RU" dirty="0" err="1" smtClean="0"/>
              <a:t>жойылып</a:t>
            </a:r>
            <a:r>
              <a:rPr lang="ru-RU" dirty="0" smtClean="0"/>
              <a:t> </a:t>
            </a:r>
            <a:r>
              <a:rPr lang="ru-RU" dirty="0" err="1" smtClean="0"/>
              <a:t>кетуі</a:t>
            </a:r>
            <a:r>
              <a:rPr lang="ru-RU" dirty="0" smtClean="0"/>
              <a:t> </a:t>
            </a:r>
            <a:r>
              <a:rPr lang="ru-RU" dirty="0" err="1" smtClean="0"/>
              <a:t>мүмкін жағдай жасай</a:t>
            </a:r>
            <a:r>
              <a:rPr lang="ru-RU" dirty="0" smtClean="0"/>
              <a:t> </a:t>
            </a:r>
            <a:r>
              <a:rPr lang="ru-RU" dirty="0" err="1" smtClean="0"/>
              <a:t>алатыны</a:t>
            </a:r>
            <a:r>
              <a:rPr lang="ru-RU" dirty="0" smtClean="0"/>
              <a:t> </a:t>
            </a:r>
            <a:r>
              <a:rPr lang="ru-RU" dirty="0" err="1" smtClean="0"/>
              <a:t>анық.</a:t>
            </a:r>
            <a:r>
              <a:rPr lang="ru-RU" dirty="0" smtClean="0"/>
              <a:t> 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smtClean="0"/>
              <a:t>атом </a:t>
            </a:r>
            <a:r>
              <a:rPr lang="ru-RU" dirty="0" err="1" smtClean="0"/>
              <a:t>электр</a:t>
            </a:r>
            <a:r>
              <a:rPr lang="ru-RU" dirty="0" smtClean="0"/>
              <a:t> </a:t>
            </a:r>
            <a:r>
              <a:rPr lang="ru-RU" dirty="0" err="1" smtClean="0"/>
              <a:t>станцияларындағы </a:t>
            </a:r>
            <a:r>
              <a:rPr lang="ru-RU" dirty="0" err="1" smtClean="0"/>
              <a:t>апаттар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өсімдіктерді жою</a:t>
            </a:r>
            <a:r>
              <a:rPr lang="ru-RU" dirty="0" smtClean="0"/>
              <a:t> </a:t>
            </a:r>
            <a:r>
              <a:rPr lang="ru-RU" dirty="0" err="1" smtClean="0"/>
              <a:t>үшін </a:t>
            </a:r>
            <a:r>
              <a:rPr lang="ru-RU" dirty="0" err="1" smtClean="0"/>
              <a:t>химиялық </a:t>
            </a:r>
            <a:r>
              <a:rPr lang="ru-RU" dirty="0" err="1" smtClean="0"/>
              <a:t>зауыттардағы </a:t>
            </a:r>
            <a:r>
              <a:rPr lang="ru-RU" dirty="0" err="1" smtClean="0"/>
              <a:t>улы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мен </a:t>
            </a:r>
            <a:r>
              <a:rPr lang="ru-RU" dirty="0" err="1" smtClean="0"/>
              <a:t>пестицидтер</a:t>
            </a:r>
            <a:r>
              <a:rPr lang="ru-RU" dirty="0" smtClean="0"/>
              <a:t> </a:t>
            </a:r>
            <a:r>
              <a:rPr lang="ru-RU" dirty="0" err="1" smtClean="0"/>
              <a:t>шығаратын </a:t>
            </a:r>
            <a:r>
              <a:rPr lang="ru-RU" dirty="0" err="1" smtClean="0"/>
              <a:t>салдары</a:t>
            </a:r>
            <a:r>
              <a:rPr lang="ru-RU" dirty="0" smtClean="0"/>
              <a:t> </a:t>
            </a:r>
            <a:r>
              <a:rPr lang="ru-RU" dirty="0" err="1" smtClean="0"/>
              <a:t>қоршаған </a:t>
            </a:r>
            <a:r>
              <a:rPr lang="ru-RU" dirty="0" err="1" smtClean="0"/>
              <a:t>ортаның </a:t>
            </a:r>
            <a:r>
              <a:rPr lang="ru-RU" dirty="0" err="1" smtClean="0"/>
              <a:t>ластануына</a:t>
            </a:r>
            <a:r>
              <a:rPr lang="ru-RU" dirty="0" smtClean="0"/>
              <a:t> </a:t>
            </a:r>
            <a:r>
              <a:rPr lang="ru-RU" dirty="0" err="1" smtClean="0"/>
              <a:t>әкелетіні сөзсіз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ÑÐ°Ð¹Ð³Ð° Ð¸ Ð»ÐµÑÐ¾ÑÑÐ½Ð´ÑÐ° - Ð¡Ð°Ð¼Ð¾Ðµ Ð¸Ð½ÑÐµÑÐµÑÐ½Ð¾Ðµ Ð² Ð±Ð»Ð¾Ð³Ð°Ñ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3811362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Өсімдіктерге енетін</a:t>
            </a:r>
            <a:r>
              <a:rPr lang="ru-RU" dirty="0" smtClean="0"/>
              <a:t> </a:t>
            </a:r>
            <a:r>
              <a:rPr lang="ru-RU" dirty="0" err="1" smtClean="0"/>
              <a:t>радиоактивті</a:t>
            </a:r>
            <a:r>
              <a:rPr lang="ru-RU" dirty="0" smtClean="0"/>
              <a:t> </a:t>
            </a:r>
            <a:r>
              <a:rPr lang="ru-RU" dirty="0" err="1" smtClean="0"/>
              <a:t>ластағыш заттарды</a:t>
            </a:r>
            <a:r>
              <a:rPr lang="ru-RU" dirty="0" smtClean="0"/>
              <a:t> </a:t>
            </a:r>
            <a:r>
              <a:rPr lang="ru-RU" dirty="0" err="1" smtClean="0"/>
              <a:t>жануарлар</a:t>
            </a:r>
            <a:r>
              <a:rPr lang="ru-RU" dirty="0" smtClean="0"/>
              <a:t> </a:t>
            </a:r>
            <a:r>
              <a:rPr lang="ru-RU" dirty="0" err="1" smtClean="0"/>
              <a:t>сіңіріп, денелерінде</a:t>
            </a:r>
            <a:r>
              <a:rPr lang="ru-RU" dirty="0" smtClean="0"/>
              <a:t> </a:t>
            </a:r>
            <a:r>
              <a:rPr lang="ru-RU" dirty="0" err="1" smtClean="0"/>
              <a:t>шоғырланады.</a:t>
            </a:r>
            <a:r>
              <a:rPr lang="ru-RU" dirty="0" smtClean="0"/>
              <a:t> </a:t>
            </a:r>
            <a:r>
              <a:rPr lang="ru-RU" dirty="0" err="1" smtClean="0"/>
              <a:t>Сиыр</a:t>
            </a:r>
            <a:r>
              <a:rPr lang="ru-RU" dirty="0" smtClean="0"/>
              <a:t> </a:t>
            </a:r>
            <a:r>
              <a:rPr lang="ru-RU" dirty="0" err="1" smtClean="0"/>
              <a:t>сүтінде адам</a:t>
            </a:r>
            <a:r>
              <a:rPr lang="ru-RU" dirty="0" smtClean="0"/>
              <a:t> </a:t>
            </a:r>
            <a:r>
              <a:rPr lang="ru-RU" dirty="0" err="1" smtClean="0"/>
              <a:t>үшін пайдалы</a:t>
            </a:r>
            <a:r>
              <a:rPr lang="ru-RU" dirty="0" smtClean="0"/>
              <a:t> кальций </a:t>
            </a:r>
            <a:r>
              <a:rPr lang="ru-RU" dirty="0" err="1" smtClean="0"/>
              <a:t>ғана емес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бірқатар микроэлементтер</a:t>
            </a:r>
            <a:r>
              <a:rPr lang="ru-RU" dirty="0" smtClean="0"/>
              <a:t> бар </a:t>
            </a:r>
            <a:r>
              <a:rPr lang="ru-RU" dirty="0" err="1" smtClean="0"/>
              <a:t>екені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.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сиыр</a:t>
            </a:r>
            <a:r>
              <a:rPr lang="ru-RU" dirty="0" smtClean="0"/>
              <a:t> </a:t>
            </a:r>
            <a:r>
              <a:rPr lang="ru-RU" dirty="0" err="1" smtClean="0"/>
              <a:t>радиоактивті</a:t>
            </a:r>
            <a:r>
              <a:rPr lang="ru-RU" dirty="0" smtClean="0"/>
              <a:t> </a:t>
            </a:r>
            <a:r>
              <a:rPr lang="ru-RU" dirty="0" err="1" smtClean="0"/>
              <a:t>ластанған  </a:t>
            </a:r>
            <a:r>
              <a:rPr lang="ru-RU" dirty="0" err="1" smtClean="0"/>
              <a:t>шөпті </a:t>
            </a:r>
            <a:r>
              <a:rPr lang="ru-RU" dirty="0" err="1" smtClean="0"/>
              <a:t>жесе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сүтке енеді</a:t>
            </a:r>
            <a:r>
              <a:rPr lang="ru-RU" dirty="0" smtClean="0"/>
              <a:t>. </a:t>
            </a:r>
            <a:r>
              <a:rPr lang="ru-RU" dirty="0" err="1" smtClean="0"/>
              <a:t>Мұндай сүт </a:t>
            </a:r>
            <a:r>
              <a:rPr lang="ru-RU" dirty="0" smtClean="0"/>
              <a:t>пен </a:t>
            </a:r>
            <a:r>
              <a:rPr lang="ru-RU" dirty="0" err="1" smtClean="0"/>
              <a:t>ауыз</a:t>
            </a:r>
            <a:r>
              <a:rPr lang="ru-RU" dirty="0" smtClean="0"/>
              <a:t> суды </a:t>
            </a:r>
            <a:r>
              <a:rPr lang="ru-RU" dirty="0" err="1" smtClean="0"/>
              <a:t>радиоактивті</a:t>
            </a:r>
            <a:r>
              <a:rPr lang="ru-RU" dirty="0" smtClean="0"/>
              <a:t> </a:t>
            </a:r>
            <a:r>
              <a:rPr lang="ru-RU" dirty="0" err="1" smtClean="0"/>
              <a:t>заттармен</a:t>
            </a:r>
            <a:r>
              <a:rPr lang="ru-RU" dirty="0" smtClean="0"/>
              <a:t> аз </a:t>
            </a:r>
            <a:r>
              <a:rPr lang="ru-RU" dirty="0" err="1" smtClean="0"/>
              <a:t>ластанған жерлерде</a:t>
            </a:r>
            <a:r>
              <a:rPr lang="ru-RU" dirty="0" smtClean="0"/>
              <a:t> </a:t>
            </a:r>
            <a:r>
              <a:rPr lang="ru-RU" dirty="0" err="1" smtClean="0"/>
              <a:t>залалсыздандыру</a:t>
            </a:r>
            <a:r>
              <a:rPr lang="ru-RU" dirty="0" smtClean="0"/>
              <a:t> </a:t>
            </a:r>
            <a:r>
              <a:rPr lang="ru-RU" dirty="0" err="1" smtClean="0"/>
              <a:t>үшін </a:t>
            </a:r>
            <a:r>
              <a:rPr lang="ru-RU" dirty="0" smtClean="0"/>
              <a:t>ион </a:t>
            </a:r>
            <a:r>
              <a:rPr lang="ru-RU" dirty="0" err="1" smtClean="0"/>
              <a:t>алмасу</a:t>
            </a:r>
            <a:r>
              <a:rPr lang="ru-RU" dirty="0" smtClean="0"/>
              <a:t> </a:t>
            </a:r>
            <a:r>
              <a:rPr lang="ru-RU" dirty="0" err="1" smtClean="0"/>
              <a:t>адсорбциясы</a:t>
            </a:r>
            <a:r>
              <a:rPr lang="ru-RU" dirty="0" smtClean="0"/>
              <a:t> </a:t>
            </a:r>
            <a:r>
              <a:rPr lang="ru-RU" dirty="0" err="1" smtClean="0"/>
              <a:t>әдісі қолданылады</a:t>
            </a:r>
            <a:r>
              <a:rPr lang="ru-RU" dirty="0" smtClean="0"/>
              <a:t>. </a:t>
            </a:r>
            <a:r>
              <a:rPr lang="ru-RU" dirty="0" err="1" smtClean="0"/>
              <a:t>Бірқатар өсімдіктер радиоактивті</a:t>
            </a:r>
            <a:r>
              <a:rPr lang="ru-RU" dirty="0" smtClean="0"/>
              <a:t> </a:t>
            </a:r>
            <a:r>
              <a:rPr lang="ru-RU" dirty="0" err="1" smtClean="0"/>
              <a:t>ластануды</a:t>
            </a:r>
            <a:r>
              <a:rPr lang="ru-RU" dirty="0" smtClean="0"/>
              <a:t> </a:t>
            </a:r>
            <a:r>
              <a:rPr lang="ru-RU" dirty="0" err="1" smtClean="0"/>
              <a:t>жинай</a:t>
            </a:r>
            <a:r>
              <a:rPr lang="ru-RU" dirty="0" smtClean="0"/>
              <a:t> </a:t>
            </a:r>
            <a:r>
              <a:rPr lang="ru-RU" dirty="0" err="1" smtClean="0"/>
              <a:t>алады</a:t>
            </a:r>
            <a:r>
              <a:rPr lang="ru-RU" dirty="0" smtClean="0"/>
              <a:t>. 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қайың ағаштары көктемде шырын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болған кезде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түрде </a:t>
            </a:r>
            <a:r>
              <a:rPr lang="ru-RU" dirty="0" smtClean="0"/>
              <a:t>атом </a:t>
            </a:r>
            <a:r>
              <a:rPr lang="ru-RU" dirty="0" err="1" smtClean="0"/>
              <a:t>бомбасының ыдырау</a:t>
            </a:r>
            <a:r>
              <a:rPr lang="ru-RU" dirty="0" smtClean="0"/>
              <a:t> </a:t>
            </a:r>
            <a:r>
              <a:rPr lang="ru-RU" dirty="0" err="1" smtClean="0"/>
              <a:t>өнімі болып</a:t>
            </a:r>
            <a:r>
              <a:rPr lang="ru-RU" dirty="0" smtClean="0"/>
              <a:t> </a:t>
            </a:r>
            <a:r>
              <a:rPr lang="ru-RU" dirty="0" err="1" smtClean="0"/>
              <a:t>табылатын</a:t>
            </a:r>
            <a:r>
              <a:rPr lang="ru-RU" dirty="0" smtClean="0"/>
              <a:t> </a:t>
            </a:r>
            <a:r>
              <a:rPr lang="ru-RU" dirty="0" err="1" smtClean="0"/>
              <a:t>радиоактивті</a:t>
            </a:r>
            <a:r>
              <a:rPr lang="ru-RU" dirty="0" smtClean="0"/>
              <a:t> </a:t>
            </a:r>
            <a:r>
              <a:rPr lang="ru-RU" dirty="0" err="1" smtClean="0"/>
              <a:t>кобальтты</a:t>
            </a:r>
            <a:r>
              <a:rPr lang="ru-RU" dirty="0" smtClean="0"/>
              <a:t> </a:t>
            </a:r>
            <a:r>
              <a:rPr lang="ru-RU" dirty="0" err="1" smtClean="0"/>
              <a:t>шоғырландырады</a:t>
            </a:r>
            <a:r>
              <a:rPr lang="ru-RU" dirty="0" smtClean="0"/>
              <a:t>. </a:t>
            </a:r>
            <a:r>
              <a:rPr lang="ru-RU" dirty="0" err="1" smtClean="0"/>
              <a:t>Ядролық полигонның жанында</a:t>
            </a:r>
            <a:r>
              <a:rPr lang="ru-RU" dirty="0" smtClean="0"/>
              <a:t> </a:t>
            </a:r>
            <a:r>
              <a:rPr lang="ru-RU" dirty="0" err="1" smtClean="0"/>
              <a:t>орналасқан қайыңдардан осындай</a:t>
            </a:r>
            <a:r>
              <a:rPr lang="ru-RU" dirty="0" smtClean="0"/>
              <a:t> </a:t>
            </a:r>
            <a:r>
              <a:rPr lang="ru-RU" dirty="0" err="1" smtClean="0"/>
              <a:t>шырынды</a:t>
            </a:r>
            <a:r>
              <a:rPr lang="ru-RU" dirty="0" smtClean="0"/>
              <a:t> </a:t>
            </a:r>
            <a:r>
              <a:rPr lang="ru-RU" dirty="0" err="1" smtClean="0"/>
              <a:t>ішіп</a:t>
            </a:r>
            <a:r>
              <a:rPr lang="ru-RU" dirty="0" smtClean="0"/>
              <a:t>, </a:t>
            </a:r>
            <a:r>
              <a:rPr lang="ru-RU" dirty="0" err="1" smtClean="0"/>
              <a:t>радиациялық аурумен</a:t>
            </a:r>
            <a:r>
              <a:rPr lang="ru-RU" dirty="0" smtClean="0"/>
              <a:t> </a:t>
            </a:r>
            <a:r>
              <a:rPr lang="ru-RU" dirty="0" err="1" smtClean="0"/>
              <a:t>ауырып</a:t>
            </a:r>
            <a:r>
              <a:rPr lang="ru-RU" dirty="0" smtClean="0"/>
              <a:t>, </a:t>
            </a:r>
            <a:r>
              <a:rPr lang="ru-RU" dirty="0" err="1" smtClean="0"/>
              <a:t>қайтыс болған адамдардың дәлелі </a:t>
            </a:r>
            <a:r>
              <a:rPr lang="ru-RU" dirty="0" smtClean="0"/>
              <a:t>бар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Адам </a:t>
            </a:r>
            <a:r>
              <a:rPr lang="ru-RU" dirty="0" err="1" smtClean="0"/>
              <a:t>ағзасына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жануарлар</a:t>
            </a:r>
            <a:r>
              <a:rPr lang="ru-RU" dirty="0" smtClean="0"/>
              <a:t> </a:t>
            </a:r>
            <a:r>
              <a:rPr lang="ru-RU" dirty="0" err="1" smtClean="0"/>
              <a:t>әлемінің басқа </a:t>
            </a:r>
            <a:r>
              <a:rPr lang="ru-RU" dirty="0" smtClean="0"/>
              <a:t>да </a:t>
            </a:r>
            <a:r>
              <a:rPr lang="ru-RU" dirty="0" err="1" smtClean="0"/>
              <a:t>өкілдеріне зиянды</a:t>
            </a:r>
            <a:r>
              <a:rPr lang="ru-RU" dirty="0" smtClean="0"/>
              <a:t> </a:t>
            </a:r>
            <a:r>
              <a:rPr lang="ru-RU" dirty="0" err="1" smtClean="0"/>
              <a:t>әсер ету</a:t>
            </a:r>
            <a:r>
              <a:rPr lang="ru-RU" dirty="0" smtClean="0"/>
              <a:t> </a:t>
            </a:r>
            <a:r>
              <a:rPr lang="ru-RU" dirty="0" err="1" smtClean="0"/>
              <a:t>сыртқы зиянды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</a:t>
            </a:r>
            <a:r>
              <a:rPr lang="ru-RU" dirty="0" err="1" smtClean="0"/>
              <a:t>арқылы </a:t>
            </a:r>
            <a:r>
              <a:rPr lang="ru-RU" dirty="0" smtClean="0"/>
              <a:t>(</a:t>
            </a:r>
            <a:r>
              <a:rPr lang="ru-RU" dirty="0" err="1" smtClean="0"/>
              <a:t>тері</a:t>
            </a:r>
            <a:r>
              <a:rPr lang="ru-RU" dirty="0" smtClean="0"/>
              <a:t>, </a:t>
            </a:r>
            <a:r>
              <a:rPr lang="ru-RU" dirty="0" err="1" smtClean="0"/>
              <a:t>көз</a:t>
            </a:r>
            <a:r>
              <a:rPr lang="ru-RU" dirty="0" smtClean="0"/>
              <a:t>), </a:t>
            </a:r>
            <a:r>
              <a:rPr lang="ru-RU" dirty="0" err="1" smtClean="0"/>
              <a:t>тыныс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жүйесі арқылы ауамен</a:t>
            </a:r>
            <a:r>
              <a:rPr lang="ru-RU" dirty="0" smtClean="0"/>
              <a:t>, ас </a:t>
            </a:r>
            <a:r>
              <a:rPr lang="ru-RU" dirty="0" err="1" smtClean="0"/>
              <a:t>қорыту жүйесі арқылы тамақ </a:t>
            </a:r>
            <a:r>
              <a:rPr lang="ru-RU" dirty="0" smtClean="0"/>
              <a:t>пен су </a:t>
            </a:r>
            <a:r>
              <a:rPr lang="ru-RU" dirty="0" err="1" smtClean="0"/>
              <a:t>арқылы жүзеге асады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Коллоидты</a:t>
            </a:r>
            <a:r>
              <a:rPr lang="ru-RU" b="1" dirty="0" smtClean="0"/>
              <a:t> </a:t>
            </a:r>
            <a:r>
              <a:rPr lang="ru-RU" b="1" dirty="0" err="1" smtClean="0"/>
              <a:t>химиялық құбылыстар </a:t>
            </a:r>
            <a:r>
              <a:rPr lang="ru-RU" dirty="0" err="1" smtClean="0"/>
              <a:t>адамды</a:t>
            </a:r>
            <a:r>
              <a:rPr lang="ru-RU" dirty="0" smtClean="0"/>
              <a:t> </a:t>
            </a:r>
            <a:r>
              <a:rPr lang="ru-RU" dirty="0" err="1" smtClean="0"/>
              <a:t>қорғаудың арнайы</a:t>
            </a:r>
            <a:r>
              <a:rPr lang="ru-RU" dirty="0" smtClean="0"/>
              <a:t> </a:t>
            </a:r>
            <a:r>
              <a:rPr lang="ru-RU" dirty="0" err="1" smtClean="0"/>
              <a:t>құралдары </a:t>
            </a:r>
            <a:r>
              <a:rPr lang="ru-RU" dirty="0" smtClean="0"/>
              <a:t>мен </a:t>
            </a:r>
            <a:r>
              <a:rPr lang="ru-RU" dirty="0" err="1" smtClean="0"/>
              <a:t>әдістерін жасауда</a:t>
            </a:r>
            <a:r>
              <a:rPr lang="ru-RU" dirty="0" smtClean="0"/>
              <a:t>, 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сыртқы заттарды</a:t>
            </a:r>
            <a:r>
              <a:rPr lang="ru-RU" dirty="0" smtClean="0"/>
              <a:t> </a:t>
            </a:r>
            <a:r>
              <a:rPr lang="ru-RU" dirty="0" err="1" smtClean="0"/>
              <a:t>қорғауға арналған құралдарды </a:t>
            </a:r>
            <a:r>
              <a:rPr lang="ru-RU" dirty="0" smtClean="0"/>
              <a:t>- </a:t>
            </a:r>
            <a:r>
              <a:rPr lang="ru-RU" dirty="0" err="1" smtClean="0"/>
              <a:t>сұйық</a:t>
            </a:r>
            <a:r>
              <a:rPr lang="ru-RU" dirty="0" smtClean="0"/>
              <a:t>, </a:t>
            </a:r>
            <a:r>
              <a:rPr lang="ru-RU" dirty="0" err="1" smtClean="0"/>
              <a:t>шаңды және бу</a:t>
            </a:r>
            <a:r>
              <a:rPr lang="ru-RU" dirty="0" smtClean="0"/>
              <a:t> </a:t>
            </a:r>
            <a:r>
              <a:rPr lang="ru-RU" dirty="0" err="1" smtClean="0"/>
              <a:t>тәрізді зиянды</a:t>
            </a:r>
            <a:r>
              <a:rPr lang="ru-RU" dirty="0" smtClean="0"/>
              <a:t> </a:t>
            </a:r>
            <a:r>
              <a:rPr lang="ru-RU" dirty="0" err="1" smtClean="0"/>
              <a:t>заттардан</a:t>
            </a:r>
            <a:r>
              <a:rPr lang="ru-RU" dirty="0" smtClean="0"/>
              <a:t> </a:t>
            </a:r>
            <a:r>
              <a:rPr lang="ru-RU" dirty="0" err="1" smtClean="0"/>
              <a:t>қорғайтын қасиеттері </a:t>
            </a:r>
            <a:r>
              <a:rPr lang="ru-RU" dirty="0" smtClean="0"/>
              <a:t>бар </a:t>
            </a:r>
            <a:r>
              <a:rPr lang="ru-RU" dirty="0" err="1" smtClean="0"/>
              <a:t>арнайы</a:t>
            </a:r>
            <a:r>
              <a:rPr lang="ru-RU" dirty="0" smtClean="0"/>
              <a:t> </a:t>
            </a:r>
            <a:r>
              <a:rPr lang="ru-RU" dirty="0" err="1" smtClean="0"/>
              <a:t>киім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арнайы</a:t>
            </a:r>
            <a:r>
              <a:rPr lang="ru-RU" dirty="0" smtClean="0"/>
              <a:t> </a:t>
            </a:r>
            <a:r>
              <a:rPr lang="ru-RU" dirty="0" err="1" smtClean="0"/>
              <a:t>кремдерді</a:t>
            </a:r>
            <a:r>
              <a:rPr lang="ru-RU" dirty="0" smtClean="0"/>
              <a:t> </a:t>
            </a:r>
            <a:r>
              <a:rPr lang="ru-RU" dirty="0" err="1" smtClean="0"/>
              <a:t>әзірлеу кезінде</a:t>
            </a:r>
            <a:r>
              <a:rPr lang="ru-RU" dirty="0" smtClean="0"/>
              <a:t> </a:t>
            </a:r>
            <a:r>
              <a:rPr lang="ru-RU" dirty="0" err="1" smtClean="0"/>
              <a:t>қолданыла алатыны</a:t>
            </a:r>
            <a:r>
              <a:rPr lang="ru-RU" dirty="0" smtClean="0"/>
              <a:t> </a:t>
            </a:r>
            <a:r>
              <a:rPr lang="ru-RU" dirty="0" err="1" smtClean="0"/>
              <a:t>анық</a:t>
            </a:r>
            <a:r>
              <a:rPr lang="ru-RU" dirty="0" smtClean="0"/>
              <a:t>. </a:t>
            </a:r>
            <a:r>
              <a:rPr lang="ru-RU" dirty="0" err="1" smtClean="0"/>
              <a:t>Талшықтардың </a:t>
            </a:r>
            <a:r>
              <a:rPr lang="ru-RU" dirty="0" smtClean="0"/>
              <a:t>бос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энергиясын</a:t>
            </a:r>
            <a:r>
              <a:rPr lang="ru-RU" dirty="0" smtClean="0"/>
              <a:t> </a:t>
            </a:r>
            <a:r>
              <a:rPr lang="ru-RU" dirty="0" err="1" smtClean="0"/>
              <a:t>төмендететін және тіндерге</a:t>
            </a:r>
            <a:r>
              <a:rPr lang="ru-RU" dirty="0" smtClean="0"/>
              <a:t> </a:t>
            </a:r>
            <a:r>
              <a:rPr lang="ru-RU" dirty="0" err="1" smtClean="0"/>
              <a:t>сұйықтықтың капиллярлық сіңуін тежейтін</a:t>
            </a:r>
            <a:r>
              <a:rPr lang="ru-RU" dirty="0" smtClean="0"/>
              <a:t> </a:t>
            </a:r>
            <a:r>
              <a:rPr lang="ru-RU" dirty="0" err="1" smtClean="0"/>
              <a:t>полимерлі</a:t>
            </a:r>
            <a:r>
              <a:rPr lang="ru-RU" dirty="0" smtClean="0"/>
              <a:t> </a:t>
            </a:r>
            <a:r>
              <a:rPr lang="ru-RU" dirty="0" err="1" smtClean="0"/>
              <a:t>және беттік-белсенді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адсорбциялау</a:t>
            </a:r>
            <a:r>
              <a:rPr lang="ru-RU" dirty="0" smtClean="0"/>
              <a:t> </a:t>
            </a:r>
            <a:r>
              <a:rPr lang="ru-RU" dirty="0" err="1" smtClean="0"/>
              <a:t>нәтижесінде 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киімге</a:t>
            </a:r>
            <a:r>
              <a:rPr lang="ru-RU" dirty="0" smtClean="0"/>
              <a:t> </a:t>
            </a:r>
            <a:r>
              <a:rPr lang="ru-RU" dirty="0" err="1" smtClean="0"/>
              <a:t>қажетті қасиеттерді </a:t>
            </a:r>
            <a:r>
              <a:rPr lang="ru-RU" dirty="0" smtClean="0"/>
              <a:t>- </a:t>
            </a:r>
            <a:r>
              <a:rPr lang="ru-RU" dirty="0" err="1" smtClean="0"/>
              <a:t>гидрофобтығы</a:t>
            </a:r>
            <a:r>
              <a:rPr lang="ru-RU" dirty="0" smtClean="0"/>
              <a:t>, </a:t>
            </a:r>
            <a:r>
              <a:rPr lang="ru-RU" dirty="0" err="1" smtClean="0"/>
              <a:t>майды</a:t>
            </a:r>
            <a:r>
              <a:rPr lang="ru-RU" dirty="0" smtClean="0"/>
              <a:t> </a:t>
            </a:r>
            <a:r>
              <a:rPr lang="ru-RU" dirty="0" err="1" smtClean="0"/>
              <a:t>кетіретін</a:t>
            </a:r>
            <a:r>
              <a:rPr lang="ru-RU" dirty="0" smtClean="0"/>
              <a:t>, </a:t>
            </a:r>
            <a:r>
              <a:rPr lang="ru-RU" dirty="0" err="1" smtClean="0"/>
              <a:t>шаң </a:t>
            </a:r>
            <a:r>
              <a:rPr lang="ru-RU" dirty="0" smtClean="0"/>
              <a:t>мен </a:t>
            </a:r>
            <a:r>
              <a:rPr lang="ru-RU" dirty="0" err="1" smtClean="0"/>
              <a:t>кірді</a:t>
            </a:r>
            <a:r>
              <a:rPr lang="ru-RU" dirty="0" smtClean="0"/>
              <a:t> </a:t>
            </a:r>
            <a:r>
              <a:rPr lang="ru-RU" dirty="0" err="1" smtClean="0"/>
              <a:t>кетіретін</a:t>
            </a:r>
            <a:r>
              <a:rPr lang="ru-RU" dirty="0" smtClean="0"/>
              <a:t>, </a:t>
            </a:r>
            <a:r>
              <a:rPr lang="ru-RU" dirty="0" err="1" smtClean="0"/>
              <a:t>қышқылға төзімді және </a:t>
            </a:r>
            <a:r>
              <a:rPr lang="ru-RU" dirty="0" smtClean="0"/>
              <a:t>т.б.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Суда </a:t>
            </a:r>
            <a:r>
              <a:rPr lang="ru-RU" dirty="0" err="1" smtClean="0"/>
              <a:t>және тірі</a:t>
            </a:r>
            <a:r>
              <a:rPr lang="ru-RU" dirty="0" smtClean="0"/>
              <a:t> </a:t>
            </a:r>
            <a:r>
              <a:rPr lang="ru-RU" dirty="0" err="1" smtClean="0"/>
              <a:t>ағзаларда</a:t>
            </a:r>
            <a:r>
              <a:rPr lang="ru-RU" dirty="0" smtClean="0"/>
              <a:t>, </a:t>
            </a:r>
            <a:r>
              <a:rPr lang="ru-RU" dirty="0" err="1" smtClean="0"/>
              <a:t>соның ішінде</a:t>
            </a:r>
            <a:r>
              <a:rPr lang="ru-RU" dirty="0" smtClean="0"/>
              <a:t>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заттарда</a:t>
            </a:r>
            <a:r>
              <a:rPr lang="ru-RU" dirty="0" smtClean="0"/>
              <a:t> </a:t>
            </a:r>
            <a:r>
              <a:rPr lang="ru-RU" dirty="0" err="1" smtClean="0"/>
              <a:t>зиянды</a:t>
            </a:r>
            <a:r>
              <a:rPr lang="ru-RU" dirty="0" smtClean="0"/>
              <a:t> </a:t>
            </a:r>
            <a:r>
              <a:rPr lang="ru-RU" dirty="0" err="1" smtClean="0"/>
              <a:t>заттардың жинақталуы олардың адам</a:t>
            </a:r>
            <a:r>
              <a:rPr lang="ru-RU" dirty="0" smtClean="0"/>
              <a:t> </a:t>
            </a:r>
            <a:r>
              <a:rPr lang="ru-RU" dirty="0" err="1" smtClean="0"/>
              <a:t>ағзасына жиналуына</a:t>
            </a:r>
            <a:r>
              <a:rPr lang="ru-RU" dirty="0" smtClean="0"/>
              <a:t> </a:t>
            </a:r>
            <a:r>
              <a:rPr lang="ru-RU" dirty="0" err="1" smtClean="0"/>
              <a:t>әкеледі</a:t>
            </a:r>
            <a:r>
              <a:rPr lang="ru-RU" dirty="0" smtClean="0"/>
              <a:t>. </a:t>
            </a:r>
            <a:r>
              <a:rPr lang="ru-RU" dirty="0" err="1" smtClean="0"/>
              <a:t>Нәтижесінде адам</a:t>
            </a:r>
            <a:r>
              <a:rPr lang="ru-RU" dirty="0" smtClean="0"/>
              <a:t> </a:t>
            </a:r>
            <a:r>
              <a:rPr lang="ru-RU" dirty="0" err="1" smtClean="0"/>
              <a:t>ағзасына ену</a:t>
            </a:r>
            <a:r>
              <a:rPr lang="ru-RU" dirty="0" smtClean="0"/>
              <a:t> </a:t>
            </a:r>
            <a:r>
              <a:rPr lang="ru-RU" dirty="0" err="1" smtClean="0"/>
              <a:t>және кейбір</a:t>
            </a:r>
            <a:r>
              <a:rPr lang="ru-RU" dirty="0" smtClean="0"/>
              <a:t> </a:t>
            </a:r>
            <a:r>
              <a:rPr lang="ru-RU" dirty="0" err="1" smtClean="0"/>
              <a:t>ағзаларға, мысалы</a:t>
            </a:r>
            <a:r>
              <a:rPr lang="ru-RU" dirty="0" smtClean="0"/>
              <a:t>, </a:t>
            </a:r>
            <a:r>
              <a:rPr lang="ru-RU" dirty="0" err="1" smtClean="0"/>
              <a:t>бейионикалық беттік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заттарға шоғырлану нақты және спецификалық емес</a:t>
            </a:r>
            <a:r>
              <a:rPr lang="ru-RU" dirty="0" smtClean="0"/>
              <a:t> </a:t>
            </a:r>
            <a:r>
              <a:rPr lang="ru-RU" dirty="0" err="1" smtClean="0"/>
              <a:t>иммундық-биологиялық реактивтіліктің бұзылуына әкеледі.</a:t>
            </a:r>
            <a:r>
              <a:rPr lang="ru-RU" dirty="0" smtClean="0"/>
              <a:t>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активті</a:t>
            </a:r>
            <a:r>
              <a:rPr lang="ru-RU" dirty="0" smtClean="0"/>
              <a:t> </a:t>
            </a:r>
            <a:r>
              <a:rPr lang="ru-RU" dirty="0" err="1" smtClean="0"/>
              <a:t>заттардың қатысуымен оларсыз</a:t>
            </a:r>
            <a:r>
              <a:rPr lang="ru-RU" dirty="0" smtClean="0"/>
              <a:t> </a:t>
            </a:r>
            <a:r>
              <a:rPr lang="ru-RU" dirty="0" err="1" smtClean="0"/>
              <a:t>қанға ие</a:t>
            </a:r>
            <a:r>
              <a:rPr lang="ru-RU" dirty="0" smtClean="0"/>
              <a:t> </a:t>
            </a:r>
            <a:r>
              <a:rPr lang="ru-RU" dirty="0" err="1" smtClean="0"/>
              <a:t>жануарлар</a:t>
            </a:r>
            <a:r>
              <a:rPr lang="ru-RU" dirty="0" smtClean="0"/>
              <a:t> мен </a:t>
            </a:r>
            <a:r>
              <a:rPr lang="ru-RU" dirty="0" err="1" smtClean="0"/>
              <a:t>адамдар</a:t>
            </a:r>
            <a:r>
              <a:rPr lang="ru-RU" dirty="0" smtClean="0"/>
              <a:t> </a:t>
            </a:r>
            <a:r>
              <a:rPr lang="ru-RU" dirty="0" err="1" smtClean="0"/>
              <a:t>ағзаларында ауыр</a:t>
            </a:r>
            <a:r>
              <a:rPr lang="ru-RU" dirty="0" smtClean="0"/>
              <a:t> </a:t>
            </a:r>
            <a:r>
              <a:rPr lang="ru-RU" dirty="0" err="1" smtClean="0"/>
              <a:t>металдар</a:t>
            </a:r>
            <a:r>
              <a:rPr lang="ru-RU" dirty="0" smtClean="0"/>
              <a:t> </a:t>
            </a:r>
            <a:r>
              <a:rPr lang="ru-RU" dirty="0" err="1" smtClean="0"/>
              <a:t>көп жиналады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Оларға негізделген</a:t>
            </a:r>
            <a:r>
              <a:rPr lang="ru-RU" dirty="0" smtClean="0"/>
              <a:t> </a:t>
            </a:r>
            <a:r>
              <a:rPr lang="ru-RU" dirty="0" err="1" smtClean="0"/>
              <a:t>анионды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мен </a:t>
            </a:r>
            <a:r>
              <a:rPr lang="kk-KZ" dirty="0" smtClean="0"/>
              <a:t>СЖЗ</a:t>
            </a:r>
            <a:r>
              <a:rPr lang="en-US" dirty="0" smtClean="0"/>
              <a:t>-</a:t>
            </a:r>
            <a:r>
              <a:rPr lang="ru-RU" dirty="0" smtClean="0"/>
              <a:t>тар </a:t>
            </a:r>
            <a:r>
              <a:rPr lang="ru-RU" dirty="0" err="1" smtClean="0"/>
              <a:t>дененің жасуша</a:t>
            </a:r>
            <a:r>
              <a:rPr lang="ru-RU" dirty="0" smtClean="0"/>
              <a:t> </a:t>
            </a:r>
            <a:r>
              <a:rPr lang="ru-RU" dirty="0" err="1" smtClean="0"/>
              <a:t>мембраналарының өткізгіштігін өзгертуге және тіпті</a:t>
            </a:r>
            <a:r>
              <a:rPr lang="ru-RU" dirty="0" smtClean="0"/>
              <a:t>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зақымдауға қабілетті</a:t>
            </a:r>
            <a:r>
              <a:rPr lang="ru-RU" dirty="0" smtClean="0"/>
              <a:t>. </a:t>
            </a:r>
            <a:r>
              <a:rPr lang="ru-RU" dirty="0" err="1" smtClean="0"/>
              <a:t>Нәтижесінде ағзаның белсенділігі</a:t>
            </a:r>
            <a:r>
              <a:rPr lang="ru-RU" dirty="0" smtClean="0"/>
              <a:t> </a:t>
            </a:r>
            <a:r>
              <a:rPr lang="ru-RU" dirty="0" err="1" smtClean="0"/>
              <a:t>кедергі</a:t>
            </a:r>
            <a:r>
              <a:rPr lang="ru-RU" dirty="0" smtClean="0"/>
              <a:t> </a:t>
            </a:r>
            <a:r>
              <a:rPr lang="ru-RU" dirty="0" err="1" smtClean="0"/>
              <a:t>келтіреді</a:t>
            </a:r>
            <a:r>
              <a:rPr lang="ru-RU" dirty="0" smtClean="0"/>
              <a:t>, </a:t>
            </a:r>
            <a:r>
              <a:rPr lang="ru-RU" dirty="0" err="1" smtClean="0"/>
              <a:t>организмнің қорғаныс күштері 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мен </a:t>
            </a:r>
            <a:r>
              <a:rPr lang="kk-KZ" dirty="0" smtClean="0"/>
              <a:t>СЖЗ</a:t>
            </a:r>
            <a:r>
              <a:rPr lang="en-US" dirty="0" smtClean="0"/>
              <a:t>-</a:t>
            </a:r>
            <a:r>
              <a:rPr lang="ru-RU" dirty="0" err="1" smtClean="0"/>
              <a:t>тардің </a:t>
            </a:r>
            <a:r>
              <a:rPr lang="ru-RU" dirty="0" err="1" smtClean="0"/>
              <a:t>әсерінен дамитын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патологиялық өзгерістердің пайда</a:t>
            </a:r>
            <a:r>
              <a:rPr lang="ru-RU" dirty="0" smtClean="0"/>
              <a:t> </a:t>
            </a:r>
            <a:r>
              <a:rPr lang="ru-RU" dirty="0" err="1" smtClean="0"/>
              <a:t>болуынан</a:t>
            </a:r>
            <a:r>
              <a:rPr lang="ru-RU" dirty="0" smtClean="0"/>
              <a:t> </a:t>
            </a:r>
            <a:r>
              <a:rPr lang="ru-RU" dirty="0" err="1" smtClean="0"/>
              <a:t>бұрын 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Липидтер</a:t>
            </a:r>
            <a:r>
              <a:rPr lang="ru-RU" dirty="0" smtClean="0"/>
              <a:t> </a:t>
            </a:r>
            <a:r>
              <a:rPr lang="ru-RU" dirty="0" err="1" smtClean="0"/>
              <a:t>алмасуының бұзылуы, </a:t>
            </a:r>
            <a:r>
              <a:rPr lang="ru-RU" dirty="0" smtClean="0"/>
              <a:t>бос </a:t>
            </a:r>
            <a:r>
              <a:rPr lang="ru-RU" dirty="0" err="1" smtClean="0"/>
              <a:t>радикалды</a:t>
            </a:r>
            <a:r>
              <a:rPr lang="ru-RU" dirty="0" smtClean="0"/>
              <a:t> </a:t>
            </a:r>
            <a:r>
              <a:rPr lang="ru-RU" dirty="0" err="1" smtClean="0"/>
              <a:t>тотығу процестерін</a:t>
            </a:r>
            <a:r>
              <a:rPr lang="ru-RU" dirty="0" smtClean="0"/>
              <a:t> </a:t>
            </a:r>
            <a:r>
              <a:rPr lang="ru-RU" dirty="0" err="1" smtClean="0"/>
              <a:t>белсендіру</a:t>
            </a:r>
            <a:r>
              <a:rPr lang="ru-RU" dirty="0" smtClean="0"/>
              <a:t>, </a:t>
            </a:r>
            <a:r>
              <a:rPr lang="ru-RU" dirty="0" err="1" smtClean="0"/>
              <a:t>әртүрлі ферментативті</a:t>
            </a:r>
            <a:r>
              <a:rPr lang="ru-RU" dirty="0" smtClean="0"/>
              <a:t> </a:t>
            </a:r>
            <a:r>
              <a:rPr lang="ru-RU" dirty="0" err="1" smtClean="0"/>
              <a:t>бұзылулар мүмкін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Осыған байланысты</a:t>
            </a:r>
            <a:r>
              <a:rPr lang="ru-RU" dirty="0" smtClean="0"/>
              <a:t> </a:t>
            </a:r>
            <a:r>
              <a:rPr lang="ru-RU" dirty="0" err="1" smtClean="0"/>
              <a:t>құрамында зиянды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бар </a:t>
            </a:r>
            <a:r>
              <a:rPr lang="ru-RU" dirty="0" err="1" smtClean="0"/>
              <a:t>ағынды суларды</a:t>
            </a:r>
            <a:r>
              <a:rPr lang="ru-RU" dirty="0" smtClean="0"/>
              <a:t>, </a:t>
            </a:r>
            <a:r>
              <a:rPr lang="ru-RU" dirty="0" err="1" smtClean="0"/>
              <a:t>оның ішінде</a:t>
            </a:r>
            <a:r>
              <a:rPr lang="ru-RU" dirty="0" smtClean="0"/>
              <a:t>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мен </a:t>
            </a:r>
            <a:r>
              <a:rPr lang="kk-KZ" dirty="0" smtClean="0"/>
              <a:t>СЖЗ</a:t>
            </a:r>
            <a:r>
              <a:rPr lang="en-US" dirty="0" smtClean="0"/>
              <a:t> </a:t>
            </a:r>
            <a:r>
              <a:rPr lang="ru-RU" dirty="0" err="1" smtClean="0"/>
              <a:t>компоненттерін</a:t>
            </a:r>
            <a:r>
              <a:rPr lang="ru-RU" dirty="0" smtClean="0"/>
              <a:t> </a:t>
            </a:r>
            <a:r>
              <a:rPr lang="ru-RU" dirty="0" err="1" smtClean="0"/>
              <a:t>мұқият тазарту</a:t>
            </a:r>
            <a:r>
              <a:rPr lang="ru-RU" dirty="0" smtClean="0"/>
              <a:t> </a:t>
            </a:r>
            <a:r>
              <a:rPr lang="ru-RU" dirty="0" err="1" smtClean="0"/>
              <a:t>қажет, олар</a:t>
            </a:r>
            <a:r>
              <a:rPr lang="ru-RU" dirty="0" smtClean="0"/>
              <a:t> </a:t>
            </a:r>
            <a:r>
              <a:rPr lang="ru-RU" dirty="0" err="1" smtClean="0"/>
              <a:t>ауыз</a:t>
            </a:r>
            <a:r>
              <a:rPr lang="ru-RU" dirty="0" smtClean="0"/>
              <a:t> </a:t>
            </a:r>
            <a:r>
              <a:rPr lang="ru-RU" dirty="0" err="1" smtClean="0"/>
              <a:t>суға түспеуі немесе</a:t>
            </a:r>
            <a:r>
              <a:rPr lang="ru-RU" dirty="0" smtClean="0"/>
              <a:t> </a:t>
            </a:r>
            <a:r>
              <a:rPr lang="ru-RU" dirty="0" err="1" smtClean="0"/>
              <a:t>тамақ өнімдерінде жиналмауы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Ашық </a:t>
            </a:r>
            <a:r>
              <a:rPr lang="ru-RU" dirty="0" smtClean="0"/>
              <a:t>су </a:t>
            </a:r>
            <a:r>
              <a:rPr lang="ru-RU" dirty="0" err="1" smtClean="0"/>
              <a:t>объектілеріне</a:t>
            </a:r>
            <a:r>
              <a:rPr lang="ru-RU" dirty="0" smtClean="0"/>
              <a:t> </a:t>
            </a:r>
            <a:r>
              <a:rPr lang="ru-RU" dirty="0" err="1" smtClean="0"/>
              <a:t>төгілетін ауыз</a:t>
            </a:r>
            <a:r>
              <a:rPr lang="ru-RU" dirty="0" smtClean="0"/>
              <a:t> </a:t>
            </a:r>
            <a:r>
              <a:rPr lang="ru-RU" dirty="0" err="1" smtClean="0"/>
              <a:t>су</a:t>
            </a:r>
            <a:r>
              <a:rPr lang="ru-RU" dirty="0" smtClean="0"/>
              <a:t> мен </a:t>
            </a:r>
            <a:r>
              <a:rPr lang="ru-RU" dirty="0" err="1" smtClean="0"/>
              <a:t>сарқынды суларды</a:t>
            </a:r>
            <a:r>
              <a:rPr lang="ru-RU" dirty="0" smtClean="0"/>
              <a:t> </a:t>
            </a:r>
            <a:r>
              <a:rPr lang="ru-RU" dirty="0" err="1" smtClean="0"/>
              <a:t>тазарту</a:t>
            </a:r>
            <a:r>
              <a:rPr lang="ru-RU" dirty="0" smtClean="0"/>
              <a:t> </a:t>
            </a:r>
            <a:r>
              <a:rPr lang="ru-RU" dirty="0" err="1" smtClean="0"/>
              <a:t>үшін </a:t>
            </a:r>
            <a:r>
              <a:rPr lang="ru-RU" dirty="0" smtClean="0"/>
              <a:t>адсорбция, коагуляция, электрокоагуляция, флотация, </a:t>
            </a:r>
            <a:r>
              <a:rPr lang="ru-RU" dirty="0" err="1" smtClean="0"/>
              <a:t>көбік бөлу, </a:t>
            </a:r>
            <a:r>
              <a:rPr lang="ru-RU" dirty="0" smtClean="0"/>
              <a:t>ультрафильтрация </a:t>
            </a:r>
            <a:r>
              <a:rPr lang="ru-RU" dirty="0" err="1" smtClean="0"/>
              <a:t>және тұндыру әдісі қолданылады</a:t>
            </a:r>
            <a:r>
              <a:rPr lang="ru-RU" dirty="0" smtClean="0"/>
              <a:t>. </a:t>
            </a:r>
            <a:r>
              <a:rPr lang="ru-RU" dirty="0" err="1" smtClean="0"/>
              <a:t>Барлық </a:t>
            </a:r>
            <a:r>
              <a:rPr lang="ru-RU" dirty="0" smtClean="0"/>
              <a:t>осы </a:t>
            </a:r>
            <a:r>
              <a:rPr lang="ru-RU" dirty="0" err="1" smtClean="0"/>
              <a:t>процестер</a:t>
            </a:r>
            <a:r>
              <a:rPr lang="ru-RU" dirty="0" smtClean="0"/>
              <a:t> </a:t>
            </a:r>
            <a:r>
              <a:rPr lang="ru-RU" dirty="0" err="1" smtClean="0"/>
              <a:t>коллоидтық </a:t>
            </a:r>
            <a:r>
              <a:rPr lang="ru-RU" dirty="0" smtClean="0"/>
              <a:t>химия </a:t>
            </a:r>
            <a:r>
              <a:rPr lang="ru-RU" dirty="0" err="1" smtClean="0"/>
              <a:t>курсында</a:t>
            </a:r>
            <a:r>
              <a:rPr lang="ru-RU" dirty="0" smtClean="0"/>
              <a:t> </a:t>
            </a:r>
            <a:r>
              <a:rPr lang="ru-RU" dirty="0" err="1" smtClean="0"/>
              <a:t>егжей-тегжейлі</a:t>
            </a:r>
            <a:r>
              <a:rPr lang="ru-RU" dirty="0" smtClean="0"/>
              <a:t> </a:t>
            </a:r>
            <a:r>
              <a:rPr lang="ru-RU" dirty="0" err="1" smtClean="0"/>
              <a:t>қарастырылады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Аэрозольдер</a:t>
            </a:r>
            <a:r>
              <a:rPr lang="ru-RU" dirty="0" smtClean="0"/>
              <a:t> мен </a:t>
            </a:r>
            <a:r>
              <a:rPr lang="ru-RU" dirty="0" err="1" smtClean="0"/>
              <a:t>ұсақ шаңдардың пайда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деммен</a:t>
            </a:r>
            <a:r>
              <a:rPr lang="ru-RU" dirty="0" smtClean="0"/>
              <a:t> </a:t>
            </a:r>
            <a:r>
              <a:rPr lang="ru-RU" dirty="0" err="1" smtClean="0"/>
              <a:t>жұту кезінде</a:t>
            </a:r>
            <a:r>
              <a:rPr lang="ru-RU" dirty="0" smtClean="0"/>
              <a:t> </a:t>
            </a:r>
            <a:r>
              <a:rPr lang="ru-RU" dirty="0" err="1" smtClean="0"/>
              <a:t>бірқатар тыныс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жолдарының аурулары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бірқатар органдардың қызметінде кейінгі</a:t>
            </a:r>
            <a:r>
              <a:rPr lang="ru-RU" dirty="0" smtClean="0"/>
              <a:t> </a:t>
            </a:r>
            <a:r>
              <a:rPr lang="ru-RU" dirty="0" err="1" smtClean="0"/>
              <a:t>өзгеріске әкелетіні белгілі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қатар, </a:t>
            </a:r>
            <a:r>
              <a:rPr lang="ru-RU" dirty="0" smtClean="0"/>
              <a:t>аэрозоль </a:t>
            </a:r>
            <a:r>
              <a:rPr lang="ru-RU" dirty="0" err="1" smtClean="0"/>
              <a:t>күйінде көптеген заттар</a:t>
            </a:r>
            <a:r>
              <a:rPr lang="ru-RU" dirty="0" smtClean="0"/>
              <a:t> </a:t>
            </a:r>
            <a:r>
              <a:rPr lang="ru-RU" dirty="0" err="1" smtClean="0"/>
              <a:t>өздерінің қасиеттерін өзгертуге қабілетті</a:t>
            </a:r>
            <a:r>
              <a:rPr lang="ru-RU" dirty="0" smtClean="0"/>
              <a:t>. 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көмір, қант, ұн шаңы жарылғыш қасиетке ие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Осыған байланысты</a:t>
            </a:r>
            <a:r>
              <a:rPr lang="ru-RU" dirty="0" smtClean="0"/>
              <a:t> </a:t>
            </a:r>
            <a:r>
              <a:rPr lang="ru-RU" dirty="0" err="1" smtClean="0"/>
              <a:t>шаңмен күресудің жолдарын</a:t>
            </a:r>
            <a:r>
              <a:rPr lang="ru-RU" dirty="0" smtClean="0"/>
              <a:t> </a:t>
            </a:r>
            <a:r>
              <a:rPr lang="ru-RU" dirty="0" err="1" smtClean="0"/>
              <a:t>әзірлеу қажет.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Бірқатар салаларда</a:t>
            </a:r>
            <a:r>
              <a:rPr lang="ru-RU" dirty="0" smtClean="0"/>
              <a:t> </a:t>
            </a:r>
            <a:r>
              <a:rPr lang="ru-RU" dirty="0" err="1" smtClean="0"/>
              <a:t>шаңның пайда</a:t>
            </a:r>
            <a:r>
              <a:rPr lang="ru-RU" dirty="0" smtClean="0"/>
              <a:t> </a:t>
            </a:r>
            <a:r>
              <a:rPr lang="ru-RU" dirty="0" err="1" smtClean="0"/>
              <a:t>болуымен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технологиялық процестер</a:t>
            </a:r>
            <a:r>
              <a:rPr lang="ru-RU" dirty="0" smtClean="0"/>
              <a:t> </a:t>
            </a:r>
            <a:r>
              <a:rPr lang="ru-RU" dirty="0" err="1" smtClean="0"/>
              <a:t>жүзеге асырылатын</a:t>
            </a:r>
            <a:r>
              <a:rPr lang="ru-RU" dirty="0" smtClean="0"/>
              <a:t> </a:t>
            </a:r>
            <a:r>
              <a:rPr lang="ru-RU" dirty="0" err="1" smtClean="0"/>
              <a:t>бөлмелерді ылғалдандыру үшін шаңды бақылау қолданылады.</a:t>
            </a:r>
            <a:r>
              <a:rPr lang="ru-RU" dirty="0" smtClean="0"/>
              <a:t> </a:t>
            </a:r>
            <a:r>
              <a:rPr lang="ru-RU" dirty="0" err="1" smtClean="0"/>
              <a:t>Егер</a:t>
            </a:r>
            <a:r>
              <a:rPr lang="ru-RU" dirty="0" smtClean="0"/>
              <a:t> су </a:t>
            </a:r>
            <a:r>
              <a:rPr lang="ru-RU" dirty="0" err="1" smtClean="0"/>
              <a:t>шаңның дисперсті</a:t>
            </a:r>
            <a:r>
              <a:rPr lang="ru-RU" dirty="0" smtClean="0"/>
              <a:t> </a:t>
            </a:r>
            <a:r>
              <a:rPr lang="ru-RU" dirty="0" err="1" smtClean="0"/>
              <a:t>фазасының бөлшектерін нашар</a:t>
            </a:r>
            <a:r>
              <a:rPr lang="ru-RU" dirty="0" smtClean="0"/>
              <a:t> </a:t>
            </a:r>
            <a:r>
              <a:rPr lang="ru-RU" dirty="0" err="1" smtClean="0"/>
              <a:t>ылғалдамаса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шаңның пайда</a:t>
            </a:r>
            <a:r>
              <a:rPr lang="ru-RU" dirty="0" smtClean="0"/>
              <a:t> </a:t>
            </a:r>
            <a:r>
              <a:rPr lang="ru-RU" dirty="0" err="1" smtClean="0"/>
              <a:t>болуымен</a:t>
            </a:r>
            <a:r>
              <a:rPr lang="ru-RU" dirty="0" smtClean="0"/>
              <a:t> </a:t>
            </a:r>
            <a:r>
              <a:rPr lang="ru-RU" dirty="0" err="1" smtClean="0"/>
              <a:t>күресу үшін </a:t>
            </a:r>
            <a:r>
              <a:rPr lang="ru-RU" dirty="0" err="1" smtClean="0"/>
              <a:t>беттік-активті</a:t>
            </a:r>
            <a:r>
              <a:rPr lang="ru-RU" dirty="0" smtClean="0"/>
              <a:t> </a:t>
            </a:r>
            <a:r>
              <a:rPr lang="ru-RU" dirty="0" err="1" smtClean="0"/>
              <a:t>ерітінділер</a:t>
            </a:r>
            <a:r>
              <a:rPr lang="ru-RU" dirty="0" smtClean="0"/>
              <a:t> </a:t>
            </a:r>
            <a:r>
              <a:rPr lang="ru-RU" dirty="0" err="1" smtClean="0"/>
              <a:t>қолданылады</a:t>
            </a:r>
            <a:r>
              <a:rPr lang="ru-RU" dirty="0" smtClean="0"/>
              <a:t>.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қолдану шаң түзуші материалды</a:t>
            </a:r>
            <a:r>
              <a:rPr lang="ru-RU" dirty="0" smtClean="0"/>
              <a:t> </a:t>
            </a:r>
            <a:r>
              <a:rPr lang="ru-RU" dirty="0" err="1" smtClean="0"/>
              <a:t>сулы</a:t>
            </a:r>
            <a:r>
              <a:rPr lang="ru-RU" dirty="0" smtClean="0"/>
              <a:t> </a:t>
            </a:r>
            <a:r>
              <a:rPr lang="ru-RU" dirty="0" err="1" smtClean="0"/>
              <a:t>ерітіндімен</a:t>
            </a:r>
            <a:r>
              <a:rPr lang="ru-RU" dirty="0" smtClean="0"/>
              <a:t> </a:t>
            </a:r>
            <a:r>
              <a:rPr lang="ru-RU" dirty="0" err="1" smtClean="0"/>
              <a:t>ылғалдандыруды көбейтуге негізделген</a:t>
            </a:r>
            <a:r>
              <a:rPr lang="ru-RU" dirty="0" smtClean="0"/>
              <a:t>. Апатит </a:t>
            </a:r>
            <a:r>
              <a:rPr lang="ru-RU" dirty="0" err="1" smtClean="0"/>
              <a:t>шаңын иондық емес</a:t>
            </a:r>
            <a:r>
              <a:rPr lang="ru-RU" dirty="0" smtClean="0"/>
              <a:t> </a:t>
            </a:r>
            <a:r>
              <a:rPr lang="ru-RU" dirty="0" err="1" smtClean="0"/>
              <a:t>ерітінділермен</a:t>
            </a:r>
            <a:r>
              <a:rPr lang="ru-RU" dirty="0" smtClean="0"/>
              <a:t>, ал </a:t>
            </a:r>
            <a:r>
              <a:rPr lang="ru-RU" dirty="0" err="1" smtClean="0"/>
              <a:t>кварцты</a:t>
            </a:r>
            <a:r>
              <a:rPr lang="ru-RU" dirty="0" smtClean="0"/>
              <a:t> </a:t>
            </a:r>
            <a:r>
              <a:rPr lang="ru-RU" dirty="0" err="1" smtClean="0"/>
              <a:t>шаңды </a:t>
            </a:r>
            <a:r>
              <a:rPr lang="ru-RU" dirty="0" smtClean="0"/>
              <a:t>- </a:t>
            </a:r>
            <a:r>
              <a:rPr lang="ru-RU" dirty="0" err="1" smtClean="0"/>
              <a:t>катионды</a:t>
            </a:r>
            <a:r>
              <a:rPr lang="ru-RU" dirty="0" smtClean="0"/>
              <a:t> </a:t>
            </a:r>
            <a:r>
              <a:rPr lang="ru-RU" dirty="0" err="1" smtClean="0"/>
              <a:t>беттік-белсенді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</a:t>
            </a:r>
            <a:r>
              <a:rPr lang="ru-RU" dirty="0" err="1" smtClean="0"/>
              <a:t>ерітіндісімен</a:t>
            </a:r>
            <a:r>
              <a:rPr lang="ru-RU" dirty="0" smtClean="0"/>
              <a:t> </a:t>
            </a:r>
            <a:r>
              <a:rPr lang="ru-RU" dirty="0" err="1" smtClean="0"/>
              <a:t>жақсартатындығы анықталды</a:t>
            </a:r>
            <a:r>
              <a:rPr lang="ru-RU" dirty="0" smtClean="0"/>
              <a:t>. </a:t>
            </a:r>
            <a:r>
              <a:rPr lang="ru-RU" dirty="0" err="1" smtClean="0"/>
              <a:t>Ылғалдау беттік</a:t>
            </a:r>
            <a:r>
              <a:rPr lang="ru-RU" dirty="0" smtClean="0"/>
              <a:t> </a:t>
            </a:r>
            <a:r>
              <a:rPr lang="ru-RU" dirty="0" err="1" smtClean="0"/>
              <a:t>активті</a:t>
            </a:r>
            <a:r>
              <a:rPr lang="ru-RU" dirty="0" smtClean="0"/>
              <a:t> </a:t>
            </a:r>
            <a:r>
              <a:rPr lang="ru-RU" dirty="0" err="1" smtClean="0"/>
              <a:t>ерітінділер</a:t>
            </a:r>
            <a:r>
              <a:rPr lang="ru-RU" dirty="0" smtClean="0"/>
              <a:t> </a:t>
            </a:r>
            <a:r>
              <a:rPr lang="ru-RU" dirty="0" err="1" smtClean="0"/>
              <a:t>концентрациясының жоғарылауымен, критикалық мицелланың концентрациясына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kk-KZ" dirty="0" smtClean="0"/>
              <a:t>КМК</a:t>
            </a:r>
            <a:r>
              <a:rPr lang="en-US" dirty="0" smtClean="0"/>
              <a:t>) </a:t>
            </a:r>
            <a:r>
              <a:rPr lang="ru-RU" dirty="0" err="1" smtClean="0"/>
              <a:t>жеткенше</a:t>
            </a:r>
            <a:r>
              <a:rPr lang="ru-RU" dirty="0" smtClean="0"/>
              <a:t> </a:t>
            </a:r>
            <a:r>
              <a:rPr lang="ru-RU" dirty="0" err="1" smtClean="0"/>
              <a:t>жақсарады.</a:t>
            </a:r>
            <a:r>
              <a:rPr lang="ru-RU" dirty="0" smtClean="0"/>
              <a:t> </a:t>
            </a:r>
            <a:r>
              <a:rPr lang="ru-RU" dirty="0" err="1" smtClean="0"/>
              <a:t>Осылайша</a:t>
            </a:r>
            <a:r>
              <a:rPr lang="ru-RU" dirty="0" smtClean="0"/>
              <a:t>,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активті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тұтынуды азайту</a:t>
            </a:r>
            <a:r>
              <a:rPr lang="ru-RU" dirty="0" smtClean="0"/>
              <a:t> </a:t>
            </a:r>
            <a:r>
              <a:rPr lang="ru-RU" dirty="0" err="1" smtClean="0"/>
              <a:t>үшін қолданылған беттік-белсенді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заттардың </a:t>
            </a:r>
            <a:r>
              <a:rPr lang="ru-RU" dirty="0" err="1" smtClean="0"/>
              <a:t>мөлшерін </a:t>
            </a:r>
            <a:r>
              <a:rPr lang="ru-RU" dirty="0" err="1" smtClean="0"/>
              <a:t>төмендету керек</a:t>
            </a:r>
            <a:r>
              <a:rPr lang="ru-RU" dirty="0" smtClean="0"/>
              <a:t>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үшін жиі</a:t>
            </a:r>
            <a:r>
              <a:rPr lang="ru-RU" dirty="0" smtClean="0"/>
              <a:t> </a:t>
            </a:r>
            <a:r>
              <a:rPr lang="ru-RU" dirty="0" err="1" smtClean="0"/>
              <a:t>қолданылатын ерітіндіге</a:t>
            </a:r>
            <a:r>
              <a:rPr lang="ru-RU" dirty="0" smtClean="0"/>
              <a:t> </a:t>
            </a:r>
            <a:r>
              <a:rPr lang="ru-RU" dirty="0" err="1" smtClean="0"/>
              <a:t>электролиттерді</a:t>
            </a:r>
            <a:r>
              <a:rPr lang="ru-RU" dirty="0" smtClean="0"/>
              <a:t> </a:t>
            </a:r>
            <a:r>
              <a:rPr lang="ru-RU" dirty="0" err="1" smtClean="0"/>
              <a:t>енгізу</a:t>
            </a:r>
            <a:r>
              <a:rPr lang="ru-RU" dirty="0" smtClean="0"/>
              <a:t> </a:t>
            </a:r>
            <a:r>
              <a:rPr lang="ru-RU" dirty="0" err="1" smtClean="0"/>
              <a:t>жеткілікті</a:t>
            </a:r>
            <a:r>
              <a:rPr lang="ru-RU" dirty="0" smtClean="0"/>
              <a:t>. </a:t>
            </a:r>
            <a:r>
              <a:rPr lang="ru-RU" dirty="0" err="1" smtClean="0"/>
              <a:t>Бөлшектердің бетіндегі</a:t>
            </a:r>
            <a:r>
              <a:rPr lang="ru-RU" dirty="0" smtClean="0"/>
              <a:t> </a:t>
            </a:r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активті</a:t>
            </a:r>
            <a:r>
              <a:rPr lang="ru-RU" dirty="0" smtClean="0"/>
              <a:t> </a:t>
            </a:r>
            <a:r>
              <a:rPr lang="ru-RU" dirty="0" err="1" smtClean="0"/>
              <a:t>молекулалардың (иондардың</a:t>
            </a:r>
            <a:r>
              <a:rPr lang="ru-RU" dirty="0" smtClean="0"/>
              <a:t>) </a:t>
            </a:r>
            <a:r>
              <a:rPr lang="ru-RU" dirty="0" err="1" smtClean="0"/>
              <a:t>адсорбциялық процесі</a:t>
            </a:r>
            <a:r>
              <a:rPr lang="ru-RU" dirty="0" smtClean="0"/>
              <a:t> </a:t>
            </a:r>
            <a:r>
              <a:rPr lang="ru-RU" dirty="0" err="1" smtClean="0"/>
              <a:t>көші-қон механизміне</a:t>
            </a:r>
            <a:r>
              <a:rPr lang="ru-RU" dirty="0" smtClean="0"/>
              <a:t> </a:t>
            </a:r>
            <a:r>
              <a:rPr lang="ru-RU" dirty="0" err="1" smtClean="0"/>
              <a:t>сәйкес жүреді.</a:t>
            </a:r>
            <a:r>
              <a:rPr lang="ru-RU" dirty="0" smtClean="0"/>
              <a:t> </a:t>
            </a:r>
            <a:r>
              <a:rPr lang="ru-RU" dirty="0" err="1" smtClean="0"/>
              <a:t>Сондықтан бөлшектердің толық сулануы</a:t>
            </a:r>
            <a:r>
              <a:rPr lang="ru-RU" dirty="0" smtClean="0"/>
              <a:t> </a:t>
            </a:r>
            <a:r>
              <a:rPr lang="ru-RU" dirty="0" err="1" smtClean="0"/>
              <a:t>үшін суланған сұйықтықтың дисперсті</a:t>
            </a:r>
            <a:r>
              <a:rPr lang="ru-RU" dirty="0" smtClean="0"/>
              <a:t> </a:t>
            </a:r>
            <a:r>
              <a:rPr lang="ru-RU" dirty="0" err="1" smtClean="0"/>
              <a:t>фазаның бетімен</a:t>
            </a:r>
            <a:r>
              <a:rPr lang="ru-RU" dirty="0" smtClean="0"/>
              <a:t> </a:t>
            </a:r>
            <a:r>
              <a:rPr lang="ru-RU" dirty="0" err="1" smtClean="0"/>
              <a:t>байланысы</a:t>
            </a:r>
            <a:r>
              <a:rPr lang="ru-RU" dirty="0" smtClean="0"/>
              <a:t> кем </a:t>
            </a:r>
            <a:r>
              <a:rPr lang="ru-RU" dirty="0" err="1" smtClean="0"/>
              <a:t>дегенде</a:t>
            </a:r>
            <a:r>
              <a:rPr lang="ru-RU" dirty="0" smtClean="0"/>
              <a:t> 0,5 сек </a:t>
            </a:r>
            <a:r>
              <a:rPr lang="ru-RU" dirty="0" err="1" smtClean="0"/>
              <a:t>қажет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888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Коллоидты химия және биосфераның экологиялық мәселелері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Коллоидты химия және биосфераның экологиялық мәселелері</dc:title>
  <dc:creator>Admin</dc:creator>
  <cp:lastModifiedBy>Admin</cp:lastModifiedBy>
  <cp:revision>8</cp:revision>
  <dcterms:created xsi:type="dcterms:W3CDTF">2020-04-22T04:39:42Z</dcterms:created>
  <dcterms:modified xsi:type="dcterms:W3CDTF">2020-04-22T19:59:01Z</dcterms:modified>
</cp:coreProperties>
</file>